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88" r:id="rId2"/>
    <p:sldId id="256" r:id="rId3"/>
    <p:sldId id="314" r:id="rId4"/>
    <p:sldId id="313" r:id="rId5"/>
  </p:sldIdLst>
  <p:sldSz cx="9144000" cy="6858000" type="screen4x3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BAAEA2-C6EB-433C-948D-C48A391A18ED}" type="datetimeFigureOut">
              <a:rPr lang="ru-RU" smtClean="0"/>
              <a:pPr/>
              <a:t>28.08.2024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724956"/>
            <a:ext cx="5486400" cy="44762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FF679C-A13A-44B6-A620-19B4A336430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71732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28.08.2024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28.08.2024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28.08.2024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>
            <a:alpha val="49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28.08.2024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200" b="1" i="1" dirty="0" smtClean="0">
                <a:solidFill>
                  <a:schemeClr val="accent2">
                    <a:lumMod val="75000"/>
                  </a:schemeClr>
                </a:solidFill>
              </a:rPr>
              <a:t>БОУ г. Омска «Средняя общеобразовательная школа №135 им. А.П. </a:t>
            </a:r>
            <a:r>
              <a:rPr lang="ru-RU" sz="3200" b="1" i="1" dirty="0">
                <a:solidFill>
                  <a:schemeClr val="accent2">
                    <a:lumMod val="75000"/>
                  </a:schemeClr>
                </a:solidFill>
              </a:rPr>
              <a:t>Д</a:t>
            </a:r>
            <a:r>
              <a:rPr lang="ru-RU" sz="3200" b="1" i="1" dirty="0" smtClean="0">
                <a:solidFill>
                  <a:schemeClr val="accent2">
                    <a:lumMod val="75000"/>
                  </a:schemeClr>
                </a:solidFill>
              </a:rPr>
              <a:t>митриева»</a:t>
            </a:r>
            <a:br>
              <a:rPr lang="ru-RU" sz="3200" b="1" i="1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3200" b="1" i="1" dirty="0" smtClean="0">
                <a:solidFill>
                  <a:schemeClr val="accent2">
                    <a:lumMod val="75000"/>
                  </a:schemeClr>
                </a:solidFill>
              </a:rPr>
              <a:t>28.08.2024 </a:t>
            </a:r>
            <a:endParaRPr lang="ru-RU" sz="3200" b="1" i="1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556792"/>
            <a:ext cx="8424936" cy="50405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>
            <a:alpha val="31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57158" y="357166"/>
            <a:ext cx="850112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2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i="1" cap="all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ПЛАН РАБОТЫ ПЕДАГОГИЧЕСКОГО СОВЕТА</a:t>
            </a:r>
            <a:endParaRPr lang="ru-RU" b="1" i="1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55576" y="1484784"/>
            <a:ext cx="7848872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Стратегия развития общего образования в БОУ г. Омска «Средняя общеобразовательная школа №135 им. А.П. Дмитриева, Е.В. Комарова, директор;</a:t>
            </a:r>
          </a:p>
          <a:p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2. Итоги 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2023-2024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учебного 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года. 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А.Н. </a:t>
            </a:r>
            <a:r>
              <a:rPr lang="ru-RU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Петкевич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 ,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зам. директора;</a:t>
            </a:r>
          </a:p>
          <a:p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Реализация филологического образования в 2023-2024 уч.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г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оду. 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З.Х.  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Аминова, 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учитель русского языка и литературы;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4. Реализация 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естественно-научного образования в 2023-2024 уч. 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Году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Богиня И.И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., учитель физики и математики; 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5. П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ути реализации гуманитарного образования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в  БОУ г. Омска «Средняя общеобразовательная школа №135 им. А.П. 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Дмитриева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».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И.С. Батенева, учитель истории;</a:t>
            </a:r>
          </a:p>
          <a:p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6. 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Методы и приемы подготовки учащихся к ЕГЭ по английскому языку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М. Н. </a:t>
            </a:r>
            <a:r>
              <a:rPr lang="ru-RU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Вейнбергс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, руководитель МО учителей иностранного языка;  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. Преемственность при переходе учащихся 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из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начальной школы в среднее 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звено 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как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условие успешности развития школьников.</a:t>
            </a:r>
          </a:p>
          <a:p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А.Э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Исмаилова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, учитель начальных классов;</a:t>
            </a:r>
          </a:p>
          <a:p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8. Быть членом ПРОФСОЮЗНОЙ организации – КЛАССНО! Р.Д. </a:t>
            </a:r>
            <a:r>
              <a:rPr lang="ru-RU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Бегалимова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, председатель профсоюзной организации школы .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5813316"/>
              </p:ext>
            </p:extLst>
          </p:nvPr>
        </p:nvGraphicFramePr>
        <p:xfrm>
          <a:off x="251520" y="404668"/>
          <a:ext cx="8496943" cy="626469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99211"/>
                <a:gridCol w="1699211"/>
                <a:gridCol w="1699211"/>
                <a:gridCol w="1699211"/>
                <a:gridCol w="1700099"/>
              </a:tblGrid>
              <a:tr h="16203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Учебный год и общее количество обучающихся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Уровень образования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Процент качества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Получили медали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Поступили на бюджет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870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accent6">
                              <a:lumMod val="40000"/>
                              <a:lumOff val="60000"/>
                            </a:schemeClr>
                          </a:solidFill>
                          <a:effectLst/>
                        </a:rPr>
                        <a:t>2022-2023</a:t>
                      </a:r>
                      <a:endParaRPr lang="ru-RU" sz="2000" b="1" dirty="0">
                        <a:solidFill>
                          <a:schemeClr val="accent6">
                            <a:lumMod val="40000"/>
                            <a:lumOff val="6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 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 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870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1388</a:t>
                      </a:r>
                      <a:endParaRPr lang="ru-RU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 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870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498</a:t>
                      </a:r>
                      <a:endParaRPr lang="ru-RU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начальное</a:t>
                      </a:r>
                      <a:endParaRPr lang="ru-RU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72,29</a:t>
                      </a:r>
                      <a:endParaRPr lang="ru-RU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 </a:t>
                      </a:r>
                      <a:endParaRPr lang="ru-RU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 </a:t>
                      </a:r>
                      <a:endParaRPr lang="ru-RU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870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661</a:t>
                      </a:r>
                      <a:endParaRPr lang="ru-RU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</a:rPr>
                        <a:t>основное</a:t>
                      </a:r>
                      <a:endParaRPr lang="ru-RU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50,5</a:t>
                      </a:r>
                      <a:endParaRPr lang="ru-RU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 </a:t>
                      </a:r>
                      <a:endParaRPr lang="ru-RU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 </a:t>
                      </a:r>
                      <a:endParaRPr lang="ru-RU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870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139</a:t>
                      </a:r>
                      <a:endParaRPr lang="ru-RU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</a:rPr>
                        <a:t>среднее</a:t>
                      </a:r>
                      <a:endParaRPr lang="ru-RU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51,8</a:t>
                      </a:r>
                      <a:endParaRPr lang="ru-RU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6</a:t>
                      </a:r>
                      <a:endParaRPr lang="ru-RU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21</a:t>
                      </a:r>
                      <a:endParaRPr lang="ru-RU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870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11 </a:t>
                      </a:r>
                      <a:r>
                        <a:rPr lang="ru-RU" sz="2000" b="1" dirty="0" err="1">
                          <a:effectLst/>
                        </a:rPr>
                        <a:t>кл</a:t>
                      </a:r>
                      <a:r>
                        <a:rPr lang="ru-RU" sz="2000" b="1" dirty="0">
                          <a:effectLst/>
                        </a:rPr>
                        <a:t> -51 чел</a:t>
                      </a:r>
                      <a:endParaRPr lang="ru-RU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</a:rPr>
                        <a:t>школа</a:t>
                      </a:r>
                      <a:endParaRPr lang="ru-RU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</a:rPr>
                        <a:t>58,83</a:t>
                      </a:r>
                      <a:endParaRPr lang="ru-RU" sz="20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 </a:t>
                      </a:r>
                      <a:endParaRPr lang="ru-RU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 </a:t>
                      </a:r>
                      <a:endParaRPr lang="ru-RU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870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accent6">
                              <a:lumMod val="40000"/>
                              <a:lumOff val="60000"/>
                            </a:schemeClr>
                          </a:solidFill>
                          <a:effectLst/>
                        </a:rPr>
                        <a:t>2023-2024</a:t>
                      </a:r>
                      <a:endParaRPr lang="ru-RU" sz="2000" b="1" dirty="0">
                        <a:solidFill>
                          <a:schemeClr val="accent6">
                            <a:lumMod val="40000"/>
                            <a:lumOff val="6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</a:rPr>
                        <a:t> </a:t>
                      </a:r>
                      <a:endParaRPr lang="ru-RU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</a:rPr>
                        <a:t> </a:t>
                      </a:r>
                      <a:endParaRPr lang="ru-RU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 </a:t>
                      </a:r>
                      <a:endParaRPr lang="ru-RU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 </a:t>
                      </a:r>
                      <a:endParaRPr lang="ru-RU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870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1617</a:t>
                      </a:r>
                      <a:endParaRPr lang="ru-RU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</a:rPr>
                        <a:t> </a:t>
                      </a:r>
                      <a:endParaRPr lang="ru-RU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</a:rPr>
                        <a:t> </a:t>
                      </a:r>
                      <a:endParaRPr lang="ru-RU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</a:rPr>
                        <a:t> </a:t>
                      </a:r>
                      <a:endParaRPr lang="ru-RU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 </a:t>
                      </a:r>
                      <a:endParaRPr lang="ru-RU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870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482</a:t>
                      </a:r>
                      <a:endParaRPr lang="ru-RU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</a:rPr>
                        <a:t>начальное</a:t>
                      </a:r>
                      <a:endParaRPr lang="ru-RU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</a:rPr>
                        <a:t>78,22</a:t>
                      </a:r>
                      <a:endParaRPr lang="ru-RU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</a:rPr>
                        <a:t> </a:t>
                      </a:r>
                      <a:endParaRPr lang="ru-RU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 </a:t>
                      </a:r>
                      <a:endParaRPr lang="ru-RU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870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716</a:t>
                      </a:r>
                      <a:endParaRPr lang="ru-RU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</a:rPr>
                        <a:t>основное</a:t>
                      </a:r>
                      <a:endParaRPr lang="ru-RU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</a:rPr>
                        <a:t>55,1</a:t>
                      </a:r>
                      <a:endParaRPr lang="ru-RU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</a:rPr>
                        <a:t> </a:t>
                      </a:r>
                      <a:endParaRPr lang="ru-RU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 </a:t>
                      </a:r>
                      <a:endParaRPr lang="ru-RU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870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167</a:t>
                      </a:r>
                      <a:endParaRPr lang="ru-RU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</a:rPr>
                        <a:t>среднее</a:t>
                      </a:r>
                      <a:endParaRPr lang="ru-RU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55,9</a:t>
                      </a:r>
                      <a:endParaRPr lang="ru-RU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</a:rPr>
                        <a:t> </a:t>
                      </a:r>
                      <a:endParaRPr lang="ru-RU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57</a:t>
                      </a:r>
                      <a:endParaRPr lang="ru-RU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870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11кл -</a:t>
                      </a:r>
                      <a:r>
                        <a:rPr lang="ru-RU" sz="2000" b="1" dirty="0" smtClean="0">
                          <a:effectLst/>
                        </a:rPr>
                        <a:t>85чел</a:t>
                      </a:r>
                      <a:endParaRPr lang="ru-RU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школа</a:t>
                      </a:r>
                      <a:endParaRPr lang="ru-RU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</a:rPr>
                        <a:t>63,27</a:t>
                      </a:r>
                      <a:endParaRPr lang="ru-RU" sz="20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</a:rPr>
                        <a:t>19</a:t>
                      </a:r>
                      <a:endParaRPr lang="ru-RU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 </a:t>
                      </a:r>
                      <a:endParaRPr lang="ru-RU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533525" y="218122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54734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педагогического Совета</a:t>
            </a:r>
            <a:endParaRPr lang="ru-RU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79512" y="1628801"/>
            <a:ext cx="864096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buFontTx/>
              <a:buAutoNum type="arabicPeriod"/>
            </a:pPr>
            <a:r>
              <a:rPr lang="ru-RU" b="1" dirty="0">
                <a:solidFill>
                  <a:prstClr val="black"/>
                </a:solidFill>
              </a:rPr>
              <a:t>Продолжать совершенствовать систему управления качеством образования  в условиях формирования единого образовательного пространства;</a:t>
            </a:r>
          </a:p>
          <a:p>
            <a:pPr marL="342900" lvl="0" indent="-342900" algn="just">
              <a:buFontTx/>
              <a:buAutoNum type="arabicPeriod"/>
            </a:pPr>
            <a:r>
              <a:rPr lang="ru-RU" b="1" dirty="0">
                <a:solidFill>
                  <a:prstClr val="black"/>
                </a:solidFill>
              </a:rPr>
              <a:t>Утвердить </a:t>
            </a:r>
            <a:r>
              <a:rPr lang="ru-RU" b="1" dirty="0" smtClean="0">
                <a:solidFill>
                  <a:prstClr val="black"/>
                </a:solidFill>
              </a:rPr>
              <a:t>изменения ООП </a:t>
            </a:r>
            <a:r>
              <a:rPr lang="ru-RU" b="1" dirty="0">
                <a:solidFill>
                  <a:prstClr val="black"/>
                </a:solidFill>
              </a:rPr>
              <a:t>и приступить к реализации </a:t>
            </a:r>
            <a:r>
              <a:rPr lang="ru-RU" b="1" dirty="0" smtClean="0">
                <a:solidFill>
                  <a:prstClr val="black"/>
                </a:solidFill>
              </a:rPr>
              <a:t>обновленных федеральных </a:t>
            </a:r>
            <a:r>
              <a:rPr lang="ru-RU" b="1" dirty="0">
                <a:solidFill>
                  <a:prstClr val="black"/>
                </a:solidFill>
              </a:rPr>
              <a:t>образовательных программ начального общего, основного общего, среднего общего образования с </a:t>
            </a:r>
            <a:r>
              <a:rPr lang="ru-RU" b="1" dirty="0" smtClean="0">
                <a:solidFill>
                  <a:prstClr val="black"/>
                </a:solidFill>
              </a:rPr>
              <a:t>01.09.2024;</a:t>
            </a:r>
            <a:endParaRPr lang="ru-RU" b="1" dirty="0">
              <a:solidFill>
                <a:prstClr val="black"/>
              </a:solidFill>
            </a:endParaRPr>
          </a:p>
          <a:p>
            <a:pPr marL="342900" lvl="0" indent="-342900" algn="just">
              <a:buFontTx/>
              <a:buAutoNum type="arabicPeriod"/>
            </a:pPr>
            <a:r>
              <a:rPr lang="ru-RU" b="1" dirty="0" smtClean="0">
                <a:solidFill>
                  <a:prstClr val="black"/>
                </a:solidFill>
              </a:rPr>
              <a:t>Продолжать совершенствовать </a:t>
            </a:r>
            <a:r>
              <a:rPr lang="ru-RU" b="1" dirty="0">
                <a:solidFill>
                  <a:prstClr val="black"/>
                </a:solidFill>
              </a:rPr>
              <a:t>инфраструктуру школы через взаимодействие с социальными партнерами с целью обеспечения качества образования;</a:t>
            </a:r>
          </a:p>
          <a:p>
            <a:pPr marL="342900" lvl="0" indent="-342900" algn="just">
              <a:buFontTx/>
              <a:buAutoNum type="arabicPeriod"/>
            </a:pPr>
            <a:r>
              <a:rPr lang="ru-RU" b="1" dirty="0">
                <a:solidFill>
                  <a:prstClr val="black"/>
                </a:solidFill>
              </a:rPr>
              <a:t>Обеспечить актуализацию и внедрение  обновленных рабочих программ </a:t>
            </a:r>
            <a:r>
              <a:rPr lang="ru-RU" b="1" dirty="0" smtClean="0">
                <a:solidFill>
                  <a:prstClr val="black"/>
                </a:solidFill>
              </a:rPr>
              <a:t>обучения и воспитания </a:t>
            </a:r>
            <a:r>
              <a:rPr lang="ru-RU" b="1" dirty="0">
                <a:solidFill>
                  <a:prstClr val="black"/>
                </a:solidFill>
              </a:rPr>
              <a:t>обучающихся  в  </a:t>
            </a:r>
            <a:r>
              <a:rPr lang="ru-RU" b="1" dirty="0" smtClean="0">
                <a:solidFill>
                  <a:prstClr val="black"/>
                </a:solidFill>
              </a:rPr>
              <a:t>2024-2025 </a:t>
            </a:r>
            <a:r>
              <a:rPr lang="ru-RU" b="1" dirty="0">
                <a:solidFill>
                  <a:prstClr val="black"/>
                </a:solidFill>
              </a:rPr>
              <a:t>учебном  году;</a:t>
            </a:r>
          </a:p>
          <a:p>
            <a:pPr marL="342900" lvl="0" indent="-342900" algn="just">
              <a:buFontTx/>
              <a:buAutoNum type="arabicPeriod"/>
            </a:pPr>
            <a:r>
              <a:rPr lang="ru-RU" b="1" dirty="0" smtClean="0">
                <a:solidFill>
                  <a:prstClr val="black"/>
                </a:solidFill>
              </a:rPr>
              <a:t>Продолжать </a:t>
            </a:r>
            <a:r>
              <a:rPr lang="ru-RU" b="1" dirty="0">
                <a:solidFill>
                  <a:prstClr val="black"/>
                </a:solidFill>
              </a:rPr>
              <a:t>внедрение целевой модели наставничества над педагогическими работниками, привлечения педагогических работников к участию в профессиональных </a:t>
            </a:r>
            <a:r>
              <a:rPr lang="ru-RU" b="1" dirty="0" smtClean="0">
                <a:solidFill>
                  <a:prstClr val="black"/>
                </a:solidFill>
              </a:rPr>
              <a:t>конкурсах и распространению передового педагогического опыта работы;</a:t>
            </a:r>
            <a:endParaRPr lang="ru-RU" b="1" dirty="0">
              <a:solidFill>
                <a:prstClr val="black"/>
              </a:solidFill>
            </a:endParaRPr>
          </a:p>
          <a:p>
            <a:pPr marL="342900" lvl="0" indent="-342900" algn="just">
              <a:buFontTx/>
              <a:buAutoNum type="arabicPeriod"/>
            </a:pPr>
            <a:r>
              <a:rPr lang="ru-RU" b="1" dirty="0">
                <a:solidFill>
                  <a:prstClr val="black"/>
                </a:solidFill>
              </a:rPr>
              <a:t>Реализовать мероприятия по внедрению ФГИС "Моя  школа", </a:t>
            </a:r>
            <a:r>
              <a:rPr lang="ru-RU" b="1" dirty="0" smtClean="0">
                <a:solidFill>
                  <a:prstClr val="black"/>
                </a:solidFill>
              </a:rPr>
              <a:t>«Сириус» </a:t>
            </a:r>
            <a:r>
              <a:rPr lang="ru-RU" b="1" dirty="0">
                <a:solidFill>
                  <a:prstClr val="black"/>
                </a:solidFill>
              </a:rPr>
              <a:t>"</a:t>
            </a:r>
            <a:r>
              <a:rPr lang="ru-RU" b="1" dirty="0" err="1">
                <a:solidFill>
                  <a:prstClr val="black"/>
                </a:solidFill>
              </a:rPr>
              <a:t>Сферум</a:t>
            </a:r>
            <a:r>
              <a:rPr lang="ru-RU" b="1" dirty="0">
                <a:solidFill>
                  <a:prstClr val="black"/>
                </a:solidFill>
              </a:rPr>
              <a:t>" в образовательный процесс в </a:t>
            </a:r>
            <a:r>
              <a:rPr lang="ru-RU" b="1" dirty="0" smtClean="0">
                <a:solidFill>
                  <a:prstClr val="black"/>
                </a:solidFill>
              </a:rPr>
              <a:t>2024-2025 </a:t>
            </a:r>
            <a:r>
              <a:rPr lang="ru-RU" b="1" dirty="0">
                <a:solidFill>
                  <a:prstClr val="black"/>
                </a:solidFill>
              </a:rPr>
              <a:t>учебном году, вести работу по использованию цифрового образовательного контента</a:t>
            </a:r>
            <a:r>
              <a:rPr lang="ru-RU" b="1" dirty="0" smtClean="0">
                <a:solidFill>
                  <a:prstClr val="black"/>
                </a:solidFill>
              </a:rPr>
              <a:t>.</a:t>
            </a:r>
          </a:p>
          <a:p>
            <a:pPr marL="342900" lvl="0" indent="-342900" algn="just">
              <a:buFontTx/>
              <a:buAutoNum type="arabicPeriod"/>
            </a:pPr>
            <a:r>
              <a:rPr lang="ru-RU" b="1" dirty="0" smtClean="0">
                <a:solidFill>
                  <a:prstClr val="black"/>
                </a:solidFill>
              </a:rPr>
              <a:t>Совершенствовать работу по организации учебного процесса в </a:t>
            </a:r>
            <a:r>
              <a:rPr lang="ru-RU" b="1" smtClean="0">
                <a:solidFill>
                  <a:prstClr val="black"/>
                </a:solidFill>
              </a:rPr>
              <a:t>профильных классах.</a:t>
            </a:r>
            <a:endParaRPr lang="ru-RU" b="1" dirty="0" smtClean="0">
              <a:solidFill>
                <a:prstClr val="black"/>
              </a:solidFill>
            </a:endParaRPr>
          </a:p>
          <a:p>
            <a:pPr lvl="0" algn="just"/>
            <a:endParaRPr lang="ru-RU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6371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1961</TotalTime>
  <Words>391</Words>
  <Application>Microsoft Office PowerPoint</Application>
  <PresentationFormat>Экран (4:3)</PresentationFormat>
  <Paragraphs>84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БОУ г. Омска «Средняя общеобразовательная школа №135 им. А.П. Дмитриева» 28.08.2024 </vt:lpstr>
      <vt:lpstr>ПЛАН РАБОТЫ ПЕДАГОГИЧЕСКОГО СОВЕТА</vt:lpstr>
      <vt:lpstr>Презентация PowerPoint</vt:lpstr>
      <vt:lpstr>Решение педагогического Совета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Библиотека</dc:creator>
  <cp:lastModifiedBy>Sc135</cp:lastModifiedBy>
  <cp:revision>159</cp:revision>
  <cp:lastPrinted>2024-08-28T01:49:20Z</cp:lastPrinted>
  <dcterms:created xsi:type="dcterms:W3CDTF">2022-11-25T02:56:33Z</dcterms:created>
  <dcterms:modified xsi:type="dcterms:W3CDTF">2024-08-28T01:52:50Z</dcterms:modified>
</cp:coreProperties>
</file>