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01" autoAdjust="0"/>
    <p:restoredTop sz="90568" autoAdjust="0"/>
  </p:normalViewPr>
  <p:slideViewPr>
    <p:cSldViewPr>
      <p:cViewPr>
        <p:scale>
          <a:sx n="90" d="100"/>
          <a:sy n="90" d="100"/>
        </p:scale>
        <p:origin x="-155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B3D76-C8DD-417E-B6DD-37DF5D2DD7A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74E3-A906-4D8E-8918-8F32B61F4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set-of-school-items-isolated-vector-160865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9" t="4444" r="61067" b="88662"/>
          <a:stretch>
            <a:fillRect/>
          </a:stretch>
        </p:blipFill>
        <p:spPr>
          <a:xfrm rot="21207263">
            <a:off x="1538591" y="6003650"/>
            <a:ext cx="2413000" cy="393982"/>
          </a:xfrm>
          <a:prstGeom prst="rect">
            <a:avLst/>
          </a:prstGeom>
        </p:spPr>
      </p:pic>
      <p:pic>
        <p:nvPicPr>
          <p:cNvPr id="23" name="Рисунок 22" descr="set-of-school-items-isolated-vector-160865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9" t="10535" r="61067" b="82222"/>
          <a:stretch>
            <a:fillRect/>
          </a:stretch>
        </p:blipFill>
        <p:spPr>
          <a:xfrm rot="411875">
            <a:off x="2073489" y="6162520"/>
            <a:ext cx="2413000" cy="413938"/>
          </a:xfrm>
          <a:prstGeom prst="rect">
            <a:avLst/>
          </a:prstGeom>
        </p:spPr>
      </p:pic>
      <p:pic>
        <p:nvPicPr>
          <p:cNvPr id="22" name="Рисунок 21" descr="uisz4mg-001.jpg"/>
          <p:cNvPicPr>
            <a:picLocks noChangeAspect="1"/>
          </p:cNvPicPr>
          <p:nvPr userDrawn="1"/>
        </p:nvPicPr>
        <p:blipFill>
          <a:blip r:embed="rId3" cstate="print"/>
          <a:srcRect l="3333" t="68859" r="66667" b="1674"/>
          <a:stretch>
            <a:fillRect/>
          </a:stretch>
        </p:blipFill>
        <p:spPr>
          <a:xfrm rot="20743763" flipH="1">
            <a:off x="6996232" y="1554691"/>
            <a:ext cx="1548094" cy="852620"/>
          </a:xfrm>
          <a:prstGeom prst="rect">
            <a:avLst/>
          </a:prstGeom>
        </p:spPr>
      </p:pic>
      <p:pic>
        <p:nvPicPr>
          <p:cNvPr id="14" name="Рисунок 13" descr="1374853315_21.png"/>
          <p:cNvPicPr>
            <a:picLocks noChangeAspect="1"/>
          </p:cNvPicPr>
          <p:nvPr userDrawn="1"/>
        </p:nvPicPr>
        <p:blipFill>
          <a:blip r:embed="rId4" cstate="print"/>
          <a:srcRect l="18787" t="65374" r="63462" b="19645"/>
          <a:stretch>
            <a:fillRect/>
          </a:stretch>
        </p:blipFill>
        <p:spPr>
          <a:xfrm>
            <a:off x="457200" y="4953000"/>
            <a:ext cx="1752600" cy="1752600"/>
          </a:xfrm>
          <a:prstGeom prst="rect">
            <a:avLst/>
          </a:prstGeom>
        </p:spPr>
      </p:pic>
      <p:pic>
        <p:nvPicPr>
          <p:cNvPr id="16" name="Рисунок 15" descr="401020-3.jpg"/>
          <p:cNvPicPr>
            <a:picLocks noChangeAspect="1"/>
          </p:cNvPicPr>
          <p:nvPr userDrawn="1"/>
        </p:nvPicPr>
        <p:blipFill>
          <a:blip r:embed="rId5" cstate="print"/>
          <a:srcRect l="4444" t="67778" r="68889" b="4444"/>
          <a:stretch>
            <a:fillRect/>
          </a:stretch>
        </p:blipFill>
        <p:spPr>
          <a:xfrm rot="2855185" flipV="1">
            <a:off x="7081141" y="1239533"/>
            <a:ext cx="429491" cy="381000"/>
          </a:xfrm>
          <a:prstGeom prst="rect">
            <a:avLst/>
          </a:prstGeom>
        </p:spPr>
      </p:pic>
      <p:pic>
        <p:nvPicPr>
          <p:cNvPr id="17" name="Рисунок 16" descr="1374853315_21.png"/>
          <p:cNvPicPr>
            <a:picLocks noChangeAspect="1"/>
          </p:cNvPicPr>
          <p:nvPr userDrawn="1"/>
        </p:nvPicPr>
        <p:blipFill>
          <a:blip r:embed="rId4" cstate="print"/>
          <a:srcRect l="84781" t="69460" r="965" b="11473"/>
          <a:stretch>
            <a:fillRect/>
          </a:stretch>
        </p:blipFill>
        <p:spPr>
          <a:xfrm>
            <a:off x="7467600" y="237067"/>
            <a:ext cx="762000" cy="1439334"/>
          </a:xfrm>
          <a:prstGeom prst="rect">
            <a:avLst/>
          </a:prstGeom>
        </p:spPr>
      </p:pic>
      <p:pic>
        <p:nvPicPr>
          <p:cNvPr id="20" name="Рисунок 19" descr="1374853315_21.png"/>
          <p:cNvPicPr>
            <a:picLocks noChangeAspect="1"/>
          </p:cNvPicPr>
          <p:nvPr userDrawn="1"/>
        </p:nvPicPr>
        <p:blipFill>
          <a:blip r:embed="rId4" cstate="print"/>
          <a:srcRect l="82692" t="27817" r="1442" b="59926"/>
          <a:stretch>
            <a:fillRect/>
          </a:stretch>
        </p:blipFill>
        <p:spPr>
          <a:xfrm rot="356734" flipH="1">
            <a:off x="2103083" y="5216547"/>
            <a:ext cx="722511" cy="91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Рисунок 25" descr="167584.pn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 rot="19943079">
            <a:off x="381164" y="228764"/>
            <a:ext cx="324169" cy="324169"/>
          </a:xfrm>
          <a:prstGeom prst="rect">
            <a:avLst/>
          </a:prstGeom>
        </p:spPr>
      </p:pic>
      <p:pic>
        <p:nvPicPr>
          <p:cNvPr id="27" name="Рисунок 26" descr="167584.pn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 rot="19943079">
            <a:off x="8438667" y="209066"/>
            <a:ext cx="324169" cy="324169"/>
          </a:xfrm>
          <a:prstGeom prst="rect">
            <a:avLst/>
          </a:prstGeom>
        </p:spPr>
      </p:pic>
      <p:pic>
        <p:nvPicPr>
          <p:cNvPr id="28" name="Рисунок 27" descr="167584.pn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 rot="19943079">
            <a:off x="8438667" y="5715164"/>
            <a:ext cx="324169" cy="324169"/>
          </a:xfrm>
          <a:prstGeom prst="rect">
            <a:avLst/>
          </a:prstGeom>
        </p:spPr>
      </p:pic>
      <p:pic>
        <p:nvPicPr>
          <p:cNvPr id="29" name="Рисунок 28" descr="167584.pn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 rot="19943079">
            <a:off x="381164" y="4857267"/>
            <a:ext cx="324169" cy="32416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1374853315_21.png"/>
          <p:cNvPicPr>
            <a:picLocks noChangeAspect="1"/>
          </p:cNvPicPr>
          <p:nvPr userDrawn="1"/>
        </p:nvPicPr>
        <p:blipFill>
          <a:blip r:embed="rId2" cstate="print"/>
          <a:srcRect l="18787" t="65374" r="63462" b="19645"/>
          <a:stretch>
            <a:fillRect/>
          </a:stretch>
        </p:blipFill>
        <p:spPr>
          <a:xfrm>
            <a:off x="304800" y="5105400"/>
            <a:ext cx="152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нутый угол 14"/>
          <p:cNvSpPr/>
          <p:nvPr userDrawn="1"/>
        </p:nvSpPr>
        <p:spPr>
          <a:xfrm>
            <a:off x="381000" y="289200"/>
            <a:ext cx="8388000" cy="6264000"/>
          </a:xfrm>
          <a:prstGeom prst="foldedCorner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943079">
            <a:off x="381164" y="228764"/>
            <a:ext cx="324169" cy="324169"/>
          </a:xfrm>
          <a:prstGeom prst="rect">
            <a:avLst/>
          </a:prstGeom>
        </p:spPr>
      </p:pic>
      <p:pic>
        <p:nvPicPr>
          <p:cNvPr id="17" name="Рисунок 16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943079">
            <a:off x="8438667" y="209066"/>
            <a:ext cx="324169" cy="324169"/>
          </a:xfrm>
          <a:prstGeom prst="rect">
            <a:avLst/>
          </a:prstGeom>
        </p:spPr>
      </p:pic>
      <p:pic>
        <p:nvPicPr>
          <p:cNvPr id="18" name="Рисунок 17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943079">
            <a:off x="381164" y="6096164"/>
            <a:ext cx="324169" cy="32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uisz4mg-00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68859" r="66667" b="1674"/>
          <a:stretch>
            <a:fillRect/>
          </a:stretch>
        </p:blipFill>
        <p:spPr>
          <a:xfrm rot="694175">
            <a:off x="1273240" y="5262752"/>
            <a:ext cx="1591370" cy="1105118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 rot="641444">
            <a:off x="1665570" y="5139417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401020-3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4" t="67778" r="68889" b="4444"/>
          <a:stretch>
            <a:fillRect/>
          </a:stretch>
        </p:blipFill>
        <p:spPr>
          <a:xfrm rot="18729188" flipV="1">
            <a:off x="1639313" y="6141569"/>
            <a:ext cx="429491" cy="381000"/>
          </a:xfrm>
          <a:prstGeom prst="rect">
            <a:avLst/>
          </a:prstGeom>
        </p:spPr>
      </p:pic>
      <p:pic>
        <p:nvPicPr>
          <p:cNvPr id="9" name="Рисунок 8" descr="1374853315_21.png"/>
          <p:cNvPicPr>
            <a:picLocks noChangeAspect="1"/>
          </p:cNvPicPr>
          <p:nvPr userDrawn="1"/>
        </p:nvPicPr>
        <p:blipFill>
          <a:blip r:embed="rId4" cstate="print"/>
          <a:srcRect l="82692" t="69460" r="965" b="11473"/>
          <a:stretch>
            <a:fillRect/>
          </a:stretch>
        </p:blipFill>
        <p:spPr>
          <a:xfrm>
            <a:off x="533400" y="4661705"/>
            <a:ext cx="1143000" cy="1883029"/>
          </a:xfrm>
          <a:prstGeom prst="rect">
            <a:avLst/>
          </a:prstGeom>
        </p:spPr>
      </p:pic>
      <p:pic>
        <p:nvPicPr>
          <p:cNvPr id="10" name="Рисунок 9" descr="167584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 rot="19943079">
            <a:off x="381164" y="228764"/>
            <a:ext cx="324169" cy="324169"/>
          </a:xfrm>
          <a:prstGeom prst="rect">
            <a:avLst/>
          </a:prstGeom>
        </p:spPr>
      </p:pic>
      <p:pic>
        <p:nvPicPr>
          <p:cNvPr id="11" name="Рисунок 10" descr="167584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 rot="19943079">
            <a:off x="8438667" y="209066"/>
            <a:ext cx="324169" cy="324169"/>
          </a:xfrm>
          <a:prstGeom prst="rect">
            <a:avLst/>
          </a:prstGeom>
        </p:spPr>
      </p:pic>
      <p:pic>
        <p:nvPicPr>
          <p:cNvPr id="12" name="Рисунок 11" descr="167584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 rot="19943079">
            <a:off x="8438667" y="5715164"/>
            <a:ext cx="324169" cy="324169"/>
          </a:xfrm>
          <a:prstGeom prst="rect">
            <a:avLst/>
          </a:prstGeom>
        </p:spPr>
      </p:pic>
      <p:pic>
        <p:nvPicPr>
          <p:cNvPr id="13" name="Рисунок 12" descr="167584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 rot="19943079">
            <a:off x="381164" y="4857267"/>
            <a:ext cx="324169" cy="32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et-of-school-items-isolated-vector-160865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9" t="10535" r="61067" b="82222"/>
          <a:stretch>
            <a:fillRect/>
          </a:stretch>
        </p:blipFill>
        <p:spPr>
          <a:xfrm rot="20730431">
            <a:off x="926396" y="6005379"/>
            <a:ext cx="2413000" cy="413938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74853315_21.png"/>
          <p:cNvPicPr>
            <a:picLocks noChangeAspect="1"/>
          </p:cNvPicPr>
          <p:nvPr userDrawn="1"/>
        </p:nvPicPr>
        <p:blipFill>
          <a:blip r:embed="rId3" cstate="print"/>
          <a:srcRect l="82692" t="69460" r="965" b="11473"/>
          <a:stretch>
            <a:fillRect/>
          </a:stretch>
        </p:blipFill>
        <p:spPr>
          <a:xfrm>
            <a:off x="685800" y="4495800"/>
            <a:ext cx="1026077" cy="1690404"/>
          </a:xfrm>
          <a:prstGeom prst="rect">
            <a:avLst/>
          </a:prstGeom>
        </p:spPr>
      </p:pic>
      <p:pic>
        <p:nvPicPr>
          <p:cNvPr id="8" name="Рисунок 7" descr="1374853315_21.png"/>
          <p:cNvPicPr>
            <a:picLocks noChangeAspect="1"/>
          </p:cNvPicPr>
          <p:nvPr userDrawn="1"/>
        </p:nvPicPr>
        <p:blipFill>
          <a:blip r:embed="rId3" cstate="print"/>
          <a:srcRect l="82692" t="27817" r="1442" b="59926"/>
          <a:stretch>
            <a:fillRect/>
          </a:stretch>
        </p:blipFill>
        <p:spPr>
          <a:xfrm rot="356734" flipH="1">
            <a:off x="1722082" y="5216547"/>
            <a:ext cx="722511" cy="919560"/>
          </a:xfrm>
          <a:prstGeom prst="rect">
            <a:avLst/>
          </a:prstGeom>
        </p:spPr>
      </p:pic>
      <p:pic>
        <p:nvPicPr>
          <p:cNvPr id="9" name="Рисунок 8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381164" y="228764"/>
            <a:ext cx="324169" cy="324169"/>
          </a:xfrm>
          <a:prstGeom prst="rect">
            <a:avLst/>
          </a:prstGeom>
        </p:spPr>
      </p:pic>
      <p:pic>
        <p:nvPicPr>
          <p:cNvPr id="10" name="Рисунок 9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8438667" y="209066"/>
            <a:ext cx="324169" cy="324169"/>
          </a:xfrm>
          <a:prstGeom prst="rect">
            <a:avLst/>
          </a:prstGeom>
        </p:spPr>
      </p:pic>
      <p:pic>
        <p:nvPicPr>
          <p:cNvPr id="11" name="Рисунок 10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8438667" y="5715164"/>
            <a:ext cx="324169" cy="324169"/>
          </a:xfrm>
          <a:prstGeom prst="rect">
            <a:avLst/>
          </a:prstGeom>
        </p:spPr>
      </p:pic>
      <p:pic>
        <p:nvPicPr>
          <p:cNvPr id="12" name="Рисунок 11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381164" y="4857267"/>
            <a:ext cx="324169" cy="32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4853315_21.png"/>
          <p:cNvPicPr>
            <a:picLocks noChangeAspect="1"/>
          </p:cNvPicPr>
          <p:nvPr userDrawn="1"/>
        </p:nvPicPr>
        <p:blipFill>
          <a:blip r:embed="rId2" cstate="print"/>
          <a:srcRect l="82692" t="69460" r="965" b="11473"/>
          <a:stretch>
            <a:fillRect/>
          </a:stretch>
        </p:blipFill>
        <p:spPr>
          <a:xfrm flipH="1">
            <a:off x="1371600" y="5037666"/>
            <a:ext cx="688664" cy="1134534"/>
          </a:xfrm>
          <a:prstGeom prst="rect">
            <a:avLst/>
          </a:prstGeom>
        </p:spPr>
      </p:pic>
      <p:pic>
        <p:nvPicPr>
          <p:cNvPr id="6" name="Рисунок 5" descr="1374853315_21.png"/>
          <p:cNvPicPr>
            <a:picLocks noChangeAspect="1"/>
          </p:cNvPicPr>
          <p:nvPr userDrawn="1"/>
        </p:nvPicPr>
        <p:blipFill>
          <a:blip r:embed="rId2" cstate="print"/>
          <a:srcRect l="18787" t="65374" r="63462" b="19645"/>
          <a:stretch>
            <a:fillRect/>
          </a:stretch>
        </p:blipFill>
        <p:spPr>
          <a:xfrm flipH="1">
            <a:off x="381000" y="5410200"/>
            <a:ext cx="1219200" cy="1219200"/>
          </a:xfrm>
          <a:prstGeom prst="rect">
            <a:avLst/>
          </a:prstGeom>
        </p:spPr>
      </p:pic>
      <p:sp useBgFill="1"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uisz4mg-00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68859" r="66667" b="1674"/>
          <a:stretch>
            <a:fillRect/>
          </a:stretch>
        </p:blipFill>
        <p:spPr>
          <a:xfrm rot="2045956">
            <a:off x="2123881" y="5513909"/>
            <a:ext cx="1312649" cy="911562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1374853315_21.png"/>
          <p:cNvPicPr>
            <a:picLocks noChangeAspect="1"/>
          </p:cNvPicPr>
          <p:nvPr userDrawn="1"/>
        </p:nvPicPr>
        <p:blipFill>
          <a:blip r:embed="rId3" cstate="print"/>
          <a:srcRect l="18787" t="65374" r="63462" b="19645"/>
          <a:stretch>
            <a:fillRect/>
          </a:stretch>
        </p:blipFill>
        <p:spPr>
          <a:xfrm>
            <a:off x="457200" y="4953000"/>
            <a:ext cx="1752600" cy="1752600"/>
          </a:xfrm>
          <a:prstGeom prst="rect">
            <a:avLst/>
          </a:prstGeom>
        </p:spPr>
      </p:pic>
      <p:pic>
        <p:nvPicPr>
          <p:cNvPr id="9" name="Рисунок 8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381164" y="228764"/>
            <a:ext cx="324169" cy="324169"/>
          </a:xfrm>
          <a:prstGeom prst="rect">
            <a:avLst/>
          </a:prstGeom>
        </p:spPr>
      </p:pic>
      <p:pic>
        <p:nvPicPr>
          <p:cNvPr id="10" name="Рисунок 9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8438667" y="209066"/>
            <a:ext cx="324169" cy="324169"/>
          </a:xfrm>
          <a:prstGeom prst="rect">
            <a:avLst/>
          </a:prstGeom>
        </p:spPr>
      </p:pic>
      <p:pic>
        <p:nvPicPr>
          <p:cNvPr id="11" name="Рисунок 10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8438667" y="5715164"/>
            <a:ext cx="324169" cy="324169"/>
          </a:xfrm>
          <a:prstGeom prst="rect">
            <a:avLst/>
          </a:prstGeom>
        </p:spPr>
      </p:pic>
      <p:pic>
        <p:nvPicPr>
          <p:cNvPr id="12" name="Рисунок 11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943079">
            <a:off x="381164" y="4857267"/>
            <a:ext cx="324169" cy="324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©Ч.С.А.</a:t>
            </a:r>
            <a:endParaRPr lang="ru-RU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5257800" y="4495800"/>
            <a:ext cx="2667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Подготовила 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: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  <a:p>
            <a:r>
              <a:rPr lang="ru-RU" b="1" dirty="0" err="1" smtClean="0">
                <a:ln w="11430"/>
                <a:latin typeface="Monotype Corsiva" pitchFamily="66" charset="0"/>
                <a:cs typeface="Times New Roman" pitchFamily="18" charset="0"/>
              </a:rPr>
              <a:t>Исмаилова</a:t>
            </a:r>
            <a:r>
              <a:rPr lang="ru-RU" b="1" dirty="0" smtClean="0">
                <a:ln w="11430"/>
                <a:latin typeface="Monotype Corsiva" pitchFamily="66" charset="0"/>
                <a:cs typeface="Times New Roman" pitchFamily="18" charset="0"/>
              </a:rPr>
              <a:t> А.Э.</a:t>
            </a:r>
          </a:p>
          <a:p>
            <a:r>
              <a:rPr lang="ru-RU" b="1" dirty="0" smtClean="0">
                <a:ln w="11430"/>
                <a:latin typeface="Monotype Corsiva" pitchFamily="66" charset="0"/>
                <a:cs typeface="Times New Roman" pitchFamily="18" charset="0"/>
              </a:rPr>
              <a:t>учитель начальных классов</a:t>
            </a:r>
            <a:endParaRPr lang="ru-RU" b="1" dirty="0">
              <a:ln w="11430"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685800"/>
            <a:ext cx="61722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 pitchFamily="18" charset="0"/>
              </a:rPr>
              <a:t>Преемственность при переходе учащихся </a:t>
            </a:r>
            <a:endParaRPr lang="ru-RU" sz="3200" u="sng" dirty="0"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 pitchFamily="18" charset="0"/>
              </a:rPr>
              <a:t>из начальной школы в среднее звено</a:t>
            </a:r>
            <a:r>
              <a:rPr lang="ru-RU" sz="3200" b="1" u="sng" dirty="0">
                <a:latin typeface="Monotype Corsiva" pitchFamily="66" charset="0"/>
                <a:ea typeface="Times New Roman"/>
                <a:cs typeface="Times New Roman" pitchFamily="18" charset="0"/>
              </a:rPr>
              <a:t>,</a:t>
            </a:r>
            <a:endParaRPr lang="ru-RU" sz="3200" u="sng" dirty="0">
              <a:latin typeface="Monotype Corsiva" pitchFamily="66" charset="0"/>
              <a:ea typeface="Calibri"/>
              <a:cs typeface="Times New Roman" pitchFamily="18" charset="0"/>
            </a:endParaRP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latin typeface="Monotype Corsiva" pitchFamily="66" charset="0"/>
                <a:ea typeface="Times New Roman"/>
                <a:cs typeface="Times New Roman" pitchFamily="18" charset="0"/>
              </a:rPr>
              <a:t>как условие успешности развития школьников</a:t>
            </a:r>
            <a:r>
              <a:rPr lang="ru-RU" sz="3200" b="1" u="sng" dirty="0" smtClean="0">
                <a:latin typeface="Monotype Corsiva" pitchFamily="66" charset="0"/>
                <a:ea typeface="Times New Roman"/>
                <a:cs typeface="Times New Roman" pitchFamily="18" charset="0"/>
              </a:rPr>
              <a:t>.</a:t>
            </a: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52095"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6019800"/>
            <a:ext cx="45719" cy="1063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725466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Преемственность</a:t>
            </a:r>
            <a:r>
              <a:rPr lang="ru-RU" sz="3200" b="1" dirty="0">
                <a:latin typeface="Monotype Corsiva" pitchFamily="66" charset="0"/>
              </a:rPr>
              <a:t> – это последовательная, непрерывная связь между различными ступенями в </a:t>
            </a:r>
            <a:r>
              <a:rPr lang="ru-RU" sz="3200" b="1" dirty="0" smtClean="0">
                <a:latin typeface="Monotype Corsiva" pitchFamily="66" charset="0"/>
              </a:rPr>
              <a:t>развитии </a:t>
            </a:r>
            <a:r>
              <a:rPr lang="ru-RU" sz="3200" b="1" dirty="0">
                <a:latin typeface="Monotype Corsiva" pitchFamily="66" charset="0"/>
              </a:rPr>
              <a:t>качеств личности школьника, опора  </a:t>
            </a:r>
            <a:r>
              <a:rPr lang="ru-RU" sz="3200" b="1" dirty="0" smtClean="0">
                <a:latin typeface="Monotype Corsiva" pitchFamily="66" charset="0"/>
              </a:rPr>
              <a:t>на </a:t>
            </a:r>
            <a:r>
              <a:rPr lang="ru-RU" sz="3200" b="1" dirty="0">
                <a:latin typeface="Monotype Corsiva" pitchFamily="66" charset="0"/>
              </a:rPr>
              <a:t>его нравственный   опыт, знания</a:t>
            </a:r>
            <a:r>
              <a:rPr lang="ru-RU" sz="3200" b="1">
                <a:latin typeface="Monotype Corsiva" pitchFamily="66" charset="0"/>
              </a:rPr>
              <a:t>,  </a:t>
            </a:r>
            <a:r>
              <a:rPr lang="ru-RU" sz="3200" b="1" smtClean="0">
                <a:latin typeface="Monotype Corsiva" pitchFamily="66" charset="0"/>
              </a:rPr>
              <a:t>умения</a:t>
            </a:r>
            <a:r>
              <a:rPr lang="ru-RU" sz="3200" b="1" dirty="0">
                <a:latin typeface="Monotype Corsiva" pitchFamily="66" charset="0"/>
              </a:rPr>
              <a:t>, навыки, расширение </a:t>
            </a:r>
            <a:r>
              <a:rPr lang="ru-RU" sz="3200" b="1" dirty="0" smtClean="0">
                <a:latin typeface="Monotype Corsiva" pitchFamily="66" charset="0"/>
              </a:rPr>
              <a:t>  </a:t>
            </a:r>
            <a:r>
              <a:rPr lang="ru-RU" sz="3200" b="1" dirty="0">
                <a:latin typeface="Monotype Corsiva" pitchFamily="66" charset="0"/>
              </a:rPr>
              <a:t>и углубление их в </a:t>
            </a:r>
            <a:r>
              <a:rPr lang="ru-RU" sz="3200" b="1" dirty="0" smtClean="0">
                <a:latin typeface="Monotype Corsiva" pitchFamily="66" charset="0"/>
              </a:rPr>
              <a:t>последующие </a:t>
            </a:r>
            <a:r>
              <a:rPr lang="ru-RU" sz="3200" b="1" dirty="0">
                <a:latin typeface="Monotype Corsiva" pitchFamily="66" charset="0"/>
              </a:rPr>
              <a:t>годы </a:t>
            </a:r>
            <a:r>
              <a:rPr lang="ru-RU" sz="3200" b="1" dirty="0" smtClean="0">
                <a:latin typeface="Monotype Corsiva" pitchFamily="66" charset="0"/>
              </a:rPr>
              <a:t>образования.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Направления  преемственности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8305800" cy="46910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Monotype Corsiva" pitchFamily="66" charset="0"/>
              </a:rPr>
              <a:t>Совместная </a:t>
            </a:r>
            <a:r>
              <a:rPr lang="ru-RU" sz="2800" b="1" dirty="0">
                <a:latin typeface="Monotype Corsiva" pitchFamily="66" charset="0"/>
              </a:rPr>
              <a:t>методическая работа учителей начальной школы и учителей-предметников в среднем </a:t>
            </a:r>
            <a:r>
              <a:rPr lang="ru-RU" sz="2800" b="1" dirty="0" smtClean="0">
                <a:latin typeface="Monotype Corsiva" pitchFamily="66" charset="0"/>
              </a:rPr>
              <a:t>звене</a:t>
            </a:r>
          </a:p>
          <a:p>
            <a:r>
              <a:rPr lang="ru-RU" sz="2800" b="1" dirty="0" smtClean="0">
                <a:latin typeface="Monotype Corsiva" pitchFamily="66" charset="0"/>
              </a:rPr>
              <a:t>(образовательные программы</a:t>
            </a:r>
            <a:r>
              <a:rPr lang="ru-RU" sz="2800" b="1" dirty="0">
                <a:latin typeface="Monotype Corsiva" pitchFamily="66" charset="0"/>
              </a:rPr>
              <a:t>,</a:t>
            </a:r>
            <a:r>
              <a:rPr lang="ru-RU" sz="2800" b="1" dirty="0" smtClean="0">
                <a:latin typeface="Monotype Corsiva" pitchFamily="66" charset="0"/>
              </a:rPr>
              <a:t> организация </a:t>
            </a:r>
            <a:r>
              <a:rPr lang="ru-RU" sz="2800" b="1" dirty="0">
                <a:latin typeface="Monotype Corsiva" pitchFamily="66" charset="0"/>
              </a:rPr>
              <a:t>учебного процесса, </a:t>
            </a:r>
            <a:r>
              <a:rPr lang="ru-RU" sz="2800" b="1" dirty="0" smtClean="0">
                <a:latin typeface="Monotype Corsiva" pitchFamily="66" charset="0"/>
              </a:rPr>
              <a:t>структура уроков);</a:t>
            </a:r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2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>
                <a:latin typeface="Monotype Corsiva" pitchFamily="66" charset="0"/>
              </a:rPr>
              <a:t>Р</a:t>
            </a:r>
            <a:r>
              <a:rPr lang="ru-RU" sz="2800" b="1" dirty="0" smtClean="0">
                <a:latin typeface="Monotype Corsiva" pitchFamily="66" charset="0"/>
              </a:rPr>
              <a:t>абота </a:t>
            </a:r>
            <a:r>
              <a:rPr lang="ru-RU" sz="2800" b="1" dirty="0">
                <a:latin typeface="Monotype Corsiva" pitchFamily="66" charset="0"/>
              </a:rPr>
              <a:t>с </a:t>
            </a:r>
            <a:r>
              <a:rPr lang="ru-RU" sz="2800" b="1" dirty="0" smtClean="0">
                <a:latin typeface="Monotype Corsiva" pitchFamily="66" charset="0"/>
              </a:rPr>
              <a:t>учащимися(единые </a:t>
            </a:r>
            <a:r>
              <a:rPr lang="ru-RU" sz="2800" b="1" dirty="0">
                <a:latin typeface="Monotype Corsiva" pitchFamily="66" charset="0"/>
              </a:rPr>
              <a:t>требования к </a:t>
            </a:r>
            <a:r>
              <a:rPr lang="ru-RU" sz="2800" b="1" dirty="0" smtClean="0">
                <a:latin typeface="Monotype Corsiva" pitchFamily="66" charset="0"/>
              </a:rPr>
              <a:t>учащимся); </a:t>
            </a:r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3. Работа </a:t>
            </a:r>
            <a:r>
              <a:rPr lang="ru-RU" sz="2800" b="1" dirty="0">
                <a:latin typeface="Monotype Corsiva" pitchFamily="66" charset="0"/>
              </a:rPr>
              <a:t>с </a:t>
            </a:r>
            <a:r>
              <a:rPr lang="ru-RU" sz="2800" b="1" dirty="0" smtClean="0">
                <a:latin typeface="Monotype Corsiva" pitchFamily="66" charset="0"/>
              </a:rPr>
              <a:t>родителями;</a:t>
            </a:r>
          </a:p>
          <a:p>
            <a:r>
              <a:rPr lang="ru-RU" sz="2800" b="1" dirty="0" smtClean="0">
                <a:latin typeface="Monotype Corsiva" pitchFamily="66" charset="0"/>
              </a:rPr>
              <a:t>4. Работа с психологом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2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73630"/>
              </p:ext>
            </p:extLst>
          </p:nvPr>
        </p:nvGraphicFramePr>
        <p:xfrm>
          <a:off x="228600" y="499959"/>
          <a:ext cx="8686800" cy="638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95600"/>
                <a:gridCol w="2743200"/>
              </a:tblGrid>
              <a:tr h="220980">
                <a:tc>
                  <a:txBody>
                    <a:bodyPr/>
                    <a:lstStyle/>
                    <a:p>
                      <a:pPr marL="311150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6095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работа по решению проблемы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Пути решения проблемы на уроке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093025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Адаптация в условиях предметной системы обучения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Изучение программ начальной школы учителем 5 класса, средней школы - учителем начальных классов.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2.Изучение особенностей образовательного процесса в 4 классах.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Знакомство с психологическими особенностями учащихся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395832"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детского коллектива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Изучение психологии подросткового возраста.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Знакомство с семьями детей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292735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коллективных и групповых технологий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643133">
                <a:tc>
                  <a:txBody>
                    <a:bodyPr/>
                    <a:lstStyle/>
                    <a:p>
                      <a:pPr marR="60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Преемственность технологий начальной школы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технологий, используемых в начальных классах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Использование основных приемов технологий начальной школы.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Адаптация технологии начального обучения к технологиям основной школы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643133">
                <a:tc>
                  <a:txBody>
                    <a:bodyPr/>
                    <a:lstStyle/>
                    <a:p>
                      <a:pPr marR="8255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Проблема одаренных детей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Изучение того, в какой зоне учится одаренный ребенок в начальной школе.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Изучение психологических особенностей данного ребенка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2159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Построение урока с учетом способностей учащихся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335858">
                <a:tc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Проблема организации самостоятельной работы на уроке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9144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уроков в начальной и основной школе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Обучение самостоятельной работе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1093025">
                <a:tc>
                  <a:txBody>
                    <a:bodyPr/>
                    <a:lstStyle/>
                    <a:p>
                      <a:pPr marR="128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Соблюдение единых требований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9144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уроков в начальной и основной школе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Подготовка ученика к уроку.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Своевременность проверки домашних заданий.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Контроль поведения учащихся.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Выставление оценок учителем- предметником.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Работа над ошибками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316404">
                <a:tc>
                  <a:txBody>
                    <a:bodyPr/>
                    <a:lstStyle/>
                    <a:p>
                      <a:pPr marR="304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Осуществление обратной связи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8288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данного вопроса при посещении уроков в начальных классах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88265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приемов обратной связи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80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Преемственность форм и методов организации учебной деятельности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524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форм и методов организации учебной деятельности учителями начальных классов и учителями-предметниками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0033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форм и методов организации учебного процесса в начальной школе и осуществление плавного перехода к методам и формам организации учебного процесса в средней школе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35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Единая система итогового повторения в 4 классах и вводного повторения и контроля в 5 классах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524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единой системы повторения и контроля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0033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системы итогового повторения и контроля в 4 классах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  <a:tr h="153098">
                <a:tc>
                  <a:txBody>
                    <a:bodyPr/>
                    <a:lstStyle/>
                    <a:p>
                      <a:pPr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средств наглядности</a:t>
                      </a:r>
                      <a:endParaRPr lang="ru-RU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524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системы использования наглядности в начальной школе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R="100330" indent="252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системы наглядности начальной школы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7933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Практические рекомендации в помощь учителям-предметникам</a:t>
            </a:r>
          </a:p>
        </p:txBody>
      </p:sp>
    </p:spTree>
    <p:extLst>
      <p:ext uri="{BB962C8B-B14F-4D97-AF65-F5344CB8AC3E}">
        <p14:creationId xmlns:p14="http://schemas.microsoft.com/office/powerpoint/2010/main" val="405469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Monotype Corsiva" pitchFamily="66" charset="0"/>
              </a:rPr>
              <a:t>Методические рекомендации по преемственности преподавания русского языка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0260"/>
              </p:ext>
            </p:extLst>
          </p:nvPr>
        </p:nvGraphicFramePr>
        <p:xfrm>
          <a:off x="152400" y="512972"/>
          <a:ext cx="8762999" cy="63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699"/>
                <a:gridCol w="5067300"/>
              </a:tblGrid>
              <a:tr h="26913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Начальная школа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класс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5599">
                <a:tc>
                  <a:txBody>
                    <a:bodyPr/>
                    <a:lstStyle/>
                    <a:p>
                      <a:pPr marR="1841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Разбор простого предложения производится без названия видов обстоятельств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Учителям нужно иметь в виду, что: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Разбор простого предложения производится без названия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видов обстоятельств.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Расстановка знаков препинания при обращениях и прямой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речи проводится на уровне ознакомления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1177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Рекомендуется работать с однородными членами предложения, используя терминологию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683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сложносочиненных и сложноподчиненных предложений проводится в начальной школе на уровне ознакомления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245599"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концу преподавания в начальной школе давать единую со средней школой запись звукобуквенного анализа слов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Запись звукобуквенного анализа слов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Коньки, конь - ки - 2 слога.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- [к] - согласный, глухой, парный, твердый парный.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- [а] - гласный, безударный.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 - [н] - согласный, звонкий, непарный, мягкий парный и т. д. 6 букв, 5 звуков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11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89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Необходимо учитывать, что в начальной школе для морфологического разбора не берутся слова типа основание, лисий, быстрее, взялся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601485">
                <a:tc rowSpan="2">
                  <a:txBody>
                    <a:bodyPr/>
                    <a:lstStyle/>
                    <a:p>
                      <a:pPr marR="7302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концу преподавания в 4 классе научить учащихся единому со средней школой морфологическому разбору частей речи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Схема разбора частей речи: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Часть речи - значение, вопросы.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Морфологические признаки: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начальная форма;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20447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постоянные признаки: собственное или нарицательное, одушевленное или неодушевленное, род, склонение;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непостоянные признаки: падеж, число.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Синтаксическая роль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6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9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Monotype Corsiva" pitchFamily="66" charset="0"/>
              </a:rPr>
              <a:t>Методические рекомендации по преемственности преподавания математики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14126"/>
              </p:ext>
            </p:extLst>
          </p:nvPr>
        </p:nvGraphicFramePr>
        <p:xfrm>
          <a:off x="152400" y="583290"/>
          <a:ext cx="8839200" cy="616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254910">
                <a:tc>
                  <a:txBody>
                    <a:bodyPr/>
                    <a:lstStyle/>
                    <a:p>
                      <a:pPr marL="658495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Начальная школа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280160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54910">
                <a:tc>
                  <a:txBody>
                    <a:bodyPr/>
                    <a:lstStyle/>
                    <a:p>
                      <a:pPr marL="658495"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42621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Довести до автоматизма табличные навыки умножения и деления, навыки сложения однозначных чисел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2730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Рекомендуется на эту тему обратить внимание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Отработать письменные вычислительные навыки основных четырех действий с однозначными и двузначными числами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096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Рекомендуется учесть, что некоторые устные приемы умножения в программу начальной школы не входят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marR="6096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Рекомендуется учить учащихся рациональным приемам устного счета на основе законов сложения и умножения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Вести работу с величинами (именованными числами) в соответствии с программой начальной школы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работу с величинами (именованными числами): сравнивать по числовым значениям, выражать данные величины в различных единицах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marL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Довести работу над порядком действий в выражениях, содержащих до 4 знаков, до навыка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7620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отработанные умения в решении задач более 2 действий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marR="5207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Отработать умение решать текстовые задачи арифметическим способом (не более 2 действий)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Тему нахождения объема геометрических фигур перенести в программу основной школы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Научить учащихся распознавать плоские геометрические фигуры и изображать на листе с разлиновкой в клетку. Учителям рекомендуется организовывать изучение объемных геометрических фигур только в ознакомительном порядке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marR="27305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на уроках проводится только с обыкновенными дробями (с одинаковыми знаменателями). Сравнение и действия с дробями отрабатываются на уровне навыка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Продолжить развитие математической речи обучающихся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19851">
                <a:tc>
                  <a:txBody>
                    <a:bodyPr/>
                    <a:lstStyle/>
                    <a:p>
                      <a:pPr marR="12827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Обратить особое внимание на правильное использование изученной математической терминологии в речи учащихся и учителей начальной школы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91440"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то, что нахождение неизвестного компонента арифметического действия в начальной школе изучается только на одношаговых уравнениях.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0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Классному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руководителю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(памятка учителю 5-го класса)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90600"/>
            <a:ext cx="8458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1. Ознакомьтесь с характеристикой классного коллектива и его списочным составом заблаговременно.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2. С первых дней обучения в 5-м классе организуйте работу ученического актива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3. Продумайте, какое коллективное творческое дело сможет увлечь, сплотить детский коллектив, будет способствовать дальнейшему развитию его творческих начал, формированию культуры; составьте план воспитательной работы с учетом направлений в начальных классах.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4. Последовательно и целенаправленно реализуйте в плане работы с родителями вопросы адаптации учащихся.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5. Поддерживайте тесную связь с учителями - предметниками, учителями начальных классов, оказывайте своевременную и эффективную помощь в учении каждому ученику, используйте возможности психологической службы школы, логопедического пункта.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6. Вселяйте в каждого ученика уверенность в преодолении трудностей, всячески повышайте социальный статус ребенка и семьи, поддерживайте здоровый эмоционально-психологический климат в классном коллективе.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657600" algn="l"/>
              </a:tabLs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327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609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РЕКОМЕНДАЦИИ РОДИТЕЛЯМ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1000"/>
            <a:ext cx="853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1. Воодушевите ребенка на рассказ о своих школьных делах.</a:t>
            </a:r>
            <a:endParaRPr lang="ru-RU" sz="1000" dirty="0"/>
          </a:p>
          <a:p>
            <a:r>
              <a:rPr lang="ru-RU" sz="1000" dirty="0"/>
              <a:t>Не ограничивайте свой интерес обычным вопросом типа: «Как прошел твой день в школе?» Каждую неделю выбирайте время, свободное от домашних дел, и внимательно беседуйте с ребенком о школе. Запоминайте отдельные имена, события и детали, о которых ребенок сообщает вам, используйте их в дальнейшем для того, чтобы начинать подобные беседы о школе. Кроме того, обязательно спрашивайте вашего ребенка о его одноклассниках, делах в классе, школьных предметах, педагогах.</a:t>
            </a:r>
          </a:p>
          <a:p>
            <a:r>
              <a:rPr lang="ru-RU" sz="1000" b="1" i="1" dirty="0"/>
              <a:t>2. Регулярно беседуйте с учителями вашего ребенка о его успеваемости, поведении и взаимоотношениях с другими детьми.</a:t>
            </a:r>
            <a:endParaRPr lang="ru-RU" sz="1000" dirty="0"/>
          </a:p>
          <a:p>
            <a:r>
              <a:rPr lang="ru-RU" sz="1000" dirty="0"/>
              <a:t>Без колебаний побеседуйте с учителем, если вы чувствуете, что не знаете о школьной жизни вашего ребенка или о его проблемах, связанных со школой, или о взаимосвязи его школьных и домашних проблем. Даже если нет особых поводов для беспокойства, консультируйтесь с учителем вашего ребенка не реже, чем раз в два месяца. Во время любой беседы с учителем выразите свое стремление сделать все возможное для того, чтобы</a:t>
            </a:r>
            <a:r>
              <a:rPr lang="ru-RU" dirty="0"/>
              <a:t> </a:t>
            </a:r>
            <a:r>
              <a:rPr lang="ru-RU" sz="1000" dirty="0"/>
              <a:t>улучшить школьную жизнь ребенка. Если между вами и учителем возникают серьезные разногласия, прилагайте все усилия, чтобы мирно разрешить их, даже если придется беседовать для этого с Директором школы. Иначе вы можете случайно поставить ребенка в неловкое положение между преданностью вам и уважением к своему учителю.</a:t>
            </a:r>
            <a:r>
              <a:rPr lang="ru-RU" sz="1000" i="1" dirty="0"/>
              <a:t> </a:t>
            </a:r>
            <a:endParaRPr lang="ru-RU" sz="1000" dirty="0"/>
          </a:p>
          <a:p>
            <a:r>
              <a:rPr lang="ru-RU" sz="1000" b="1" i="1" dirty="0"/>
              <a:t>3. Не связывайте оценки за успеваемость ребенка со своей системой наказаний и поощрений.</a:t>
            </a:r>
            <a:endParaRPr lang="ru-RU" sz="1000" dirty="0"/>
          </a:p>
          <a:p>
            <a:r>
              <a:rPr lang="ru-RU" sz="1000" dirty="0"/>
              <a:t>Ваш ребенок должен расценивать свою хорошую успеваемость как награду, а неуспеваемость - как наказание. Если у ребенка учеба идет хорошо, проявляйте чаще свою радость, можно даже устраивать небольшие праздники по этому поводу. Но выражайте свою озабоченность, если у ребенка не все хорошо в школе, и, если необходимо, настаивайте на более внимательном выполнении им домашних и классных заданий. Постарайтесь насколько возможно, не устанавливать наказаний и поощрений: например ты на полчаса больше можешь посмотреть телевизор за хорошие отметки, а на полчаса меньше - за плохие. Такие правила сами по себе могут привести к эмоциональным проблемам.</a:t>
            </a:r>
          </a:p>
          <a:p>
            <a:r>
              <a:rPr lang="ru-RU" sz="1000" b="1" i="1" dirty="0"/>
              <a:t>4. Знайте программу и особенности школы.</a:t>
            </a:r>
            <a:endParaRPr lang="ru-RU" sz="1000" dirty="0"/>
          </a:p>
          <a:p>
            <a:r>
              <a:rPr lang="ru-RU" sz="1000" dirty="0"/>
              <a:t>Вам необходимо знать, какова школьная жизнь вашего ребенка, и быть уверенным, что он получает хорошее образование в хороших условиях. Посещайте все мероприятия и встречи, организуемые родительским комитетом и педагогическим коллективом. Используйте любые возможности, чтобы узнать, как ваш ребенок учится и как его учат. Следует также иметь информацию о квалификации учителя, дисциплинарных правилах, установленных в школе и классе, различных возможностях обучения, предоставляемых школой вашему ребенку.</a:t>
            </a:r>
          </a:p>
          <a:p>
            <a:r>
              <a:rPr lang="ru-RU" sz="1000" b="1" dirty="0"/>
              <a:t>5. </a:t>
            </a:r>
            <a:r>
              <a:rPr lang="ru-RU" sz="1000" b="1" i="1" dirty="0"/>
              <a:t>Помогайте ребенку выполнять домашнее задание, но не делайте их сами.</a:t>
            </a:r>
            <a:endParaRPr lang="ru-RU" sz="1000" dirty="0"/>
          </a:p>
          <a:p>
            <a:r>
              <a:rPr lang="ru-RU" sz="1000" dirty="0"/>
              <a:t>Установите вместе с ребенком специальное время, когда нужно выполнять домашние задания, полученные в школе, и следите за выполнением этих установок. Это поможет вам сформировать хорошие привычки к обучению. Продемонстрируйте свой интерес к этим заданиям и убедитесь, что у ребенка есть все необходимое для их выполнения наилучшим образом. Однако если ребенок обращается к вам с вопросом, связанным с домашним заеданием, помогите ему найти ответы самостоятельно, а не подсказывайте их.</a:t>
            </a:r>
          </a:p>
          <a:p>
            <a:r>
              <a:rPr lang="ru-RU" sz="1000" b="1" i="1" dirty="0"/>
              <a:t>6. Помогите ребенку почувствовать интерес к тому, что преподают в школе.</a:t>
            </a:r>
            <a:endParaRPr lang="ru-RU" sz="1000" dirty="0"/>
          </a:p>
          <a:p>
            <a:r>
              <a:rPr lang="ru-RU" sz="1000" dirty="0"/>
              <a:t>Выясните, что вообще интересует вашего ребенка, а затем установите связь между его интересами и предметами, изучаемыми в школе. Например, любовь ребенка к фильмам можно превратить в стремление читать книги, подарив книгу, по которой поставлен понравившийся фильм. Или любовь ребенка к играм можно превратить в стремление узнавать что-нибудь новое. Ищите любые возможности, чтобы ребенок мог применить свои знания, полученные в школе, в домашней деятельности. Например, поручите ему рассчитать необходимое количество продуктов для приготовления пищи или необходимое количество краски, чтобы покрасить определенную поверхность.</a:t>
            </a:r>
          </a:p>
          <a:p>
            <a:r>
              <a:rPr lang="ru-RU" sz="1000" b="1" i="1" dirty="0"/>
              <a:t>7. Особенные усилия прилагайте, чтобы поддерживать спокойную и стабильную атмосферу в доме, когда в школьной жизни ребенка происходят изменения.</a:t>
            </a:r>
            <a:endParaRPr lang="ru-RU" sz="1000" dirty="0"/>
          </a:p>
          <a:p>
            <a:r>
              <a:rPr lang="ru-RU" sz="1000" dirty="0"/>
              <a:t>Такие события, как первые несколько месяцев в школе, начало и окончание каждого учебного года, переход из начальной школы в среднюю и старшую могут привести к стрессу ребенка школьного возраста. При любой возможности пытайтесь избежать больших изменений или нарушений в домашней атмосфере в течение этих событий. Спокойствие домашней жизни вашего ребенка поможет ему более эффективно решать проблемы в школе.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876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254635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 </a:t>
            </a:r>
            <a:r>
              <a:rPr lang="ru-RU" sz="5400" dirty="0">
                <a:solidFill>
                  <a:schemeClr val="accent1"/>
                </a:solidFill>
                <a:latin typeface="Monotype Corsiva" pitchFamily="66" charset="0"/>
              </a:rPr>
              <a:t>Творческих  вам успехов!</a:t>
            </a:r>
            <a:br>
              <a:rPr lang="ru-RU" sz="5400" dirty="0">
                <a:solidFill>
                  <a:schemeClr val="accent1"/>
                </a:solidFill>
                <a:latin typeface="Monotype Corsiva" pitchFamily="66" charset="0"/>
              </a:rPr>
            </a:b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455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6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1716</Words>
  <Application>Microsoft Office PowerPoint</Application>
  <PresentationFormat>Экран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        </vt:lpstr>
      <vt:lpstr>Направления  преемственности </vt:lpstr>
      <vt:lpstr>Презентация PowerPoint</vt:lpstr>
      <vt:lpstr>Презентация PowerPoint</vt:lpstr>
      <vt:lpstr>Презентация PowerPoint</vt:lpstr>
      <vt:lpstr> Классному руководителю (памятка учителю 5-го класса) </vt:lpstr>
      <vt:lpstr>РЕКОМЕНДАЦИИ РОДИТЕЛЯМ</vt:lpstr>
      <vt:lpstr>      Спасибо за внимание! Творческих  вам успехов!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sc135</cp:lastModifiedBy>
  <cp:revision>54</cp:revision>
  <cp:lastPrinted>2018-11-21T12:07:20Z</cp:lastPrinted>
  <dcterms:created xsi:type="dcterms:W3CDTF">2018-11-05T09:35:27Z</dcterms:created>
  <dcterms:modified xsi:type="dcterms:W3CDTF">2024-08-27T17:50:15Z</dcterms:modified>
</cp:coreProperties>
</file>